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B6"/>
    <a:srgbClr val="091C38"/>
    <a:srgbClr val="F7F7F7"/>
    <a:srgbClr val="FDE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7474" autoAdjust="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5054B-824D-4D0E-9137-AE69C82B654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D1FEC2D-8741-455E-BBBE-B3D489D26CF3}">
      <dgm:prSet/>
      <dgm:spPr/>
      <dgm:t>
        <a:bodyPr/>
        <a:lstStyle/>
        <a:p>
          <a:r>
            <a:rPr lang="fi-FI"/>
            <a:t>Kysely jäsenistölle tammikuussa 2023 &gt;</a:t>
          </a:r>
          <a:endParaRPr lang="en-US"/>
        </a:p>
      </dgm:t>
    </dgm:pt>
    <dgm:pt modelId="{A8328009-0CFF-4AE3-B0EF-B1974E80CA4D}" type="parTrans" cxnId="{A5CD1225-12F3-4347-8615-16CCD58E15E0}">
      <dgm:prSet/>
      <dgm:spPr/>
      <dgm:t>
        <a:bodyPr/>
        <a:lstStyle/>
        <a:p>
          <a:endParaRPr lang="en-US"/>
        </a:p>
      </dgm:t>
    </dgm:pt>
    <dgm:pt modelId="{5B39B989-2578-420A-B3D5-A71F5145E992}" type="sibTrans" cxnId="{A5CD1225-12F3-4347-8615-16CCD58E15E0}">
      <dgm:prSet/>
      <dgm:spPr/>
      <dgm:t>
        <a:bodyPr/>
        <a:lstStyle/>
        <a:p>
          <a:endParaRPr lang="en-US"/>
        </a:p>
      </dgm:t>
    </dgm:pt>
    <dgm:pt modelId="{A82CBFE6-55F9-4383-95B6-020B736C6E33}">
      <dgm:prSet/>
      <dgm:spPr/>
      <dgm:t>
        <a:bodyPr/>
        <a:lstStyle/>
        <a:p>
          <a:r>
            <a:rPr lang="fi-FI"/>
            <a:t>Neuvottelutavoitteet rakennettiin kyselyn pohjalta</a:t>
          </a:r>
          <a:endParaRPr lang="en-US"/>
        </a:p>
      </dgm:t>
    </dgm:pt>
    <dgm:pt modelId="{58B032CB-0799-4C35-A717-FC4002367764}" type="parTrans" cxnId="{46B7B2A6-0AB5-43AA-BD83-C84841432115}">
      <dgm:prSet/>
      <dgm:spPr/>
      <dgm:t>
        <a:bodyPr/>
        <a:lstStyle/>
        <a:p>
          <a:endParaRPr lang="en-US"/>
        </a:p>
      </dgm:t>
    </dgm:pt>
    <dgm:pt modelId="{3AE828F8-08C5-4BF7-BA38-733B904B40B0}" type="sibTrans" cxnId="{46B7B2A6-0AB5-43AA-BD83-C84841432115}">
      <dgm:prSet/>
      <dgm:spPr/>
      <dgm:t>
        <a:bodyPr/>
        <a:lstStyle/>
        <a:p>
          <a:endParaRPr lang="en-US"/>
        </a:p>
      </dgm:t>
    </dgm:pt>
    <dgm:pt modelId="{71599843-A65D-40EF-B51C-523AF72A1BCE}">
      <dgm:prSet/>
      <dgm:spPr/>
      <dgm:t>
        <a:bodyPr/>
        <a:lstStyle/>
        <a:p>
          <a:r>
            <a:rPr lang="fi-FI"/>
            <a:t>Neuvottelut aloitettu, tavoitteita esitelty puolin ja toisin</a:t>
          </a:r>
          <a:endParaRPr lang="en-US"/>
        </a:p>
      </dgm:t>
    </dgm:pt>
    <dgm:pt modelId="{C6DD2DCD-5AFF-4D7A-8A1E-D2A4EE7798F9}" type="parTrans" cxnId="{6245A7C4-25CD-4931-AFF8-7B001AF67BFD}">
      <dgm:prSet/>
      <dgm:spPr/>
      <dgm:t>
        <a:bodyPr/>
        <a:lstStyle/>
        <a:p>
          <a:endParaRPr lang="en-US"/>
        </a:p>
      </dgm:t>
    </dgm:pt>
    <dgm:pt modelId="{00C07DE6-254F-45CE-A2AF-EDE5FFD2FA0D}" type="sibTrans" cxnId="{6245A7C4-25CD-4931-AFF8-7B001AF67BFD}">
      <dgm:prSet/>
      <dgm:spPr/>
      <dgm:t>
        <a:bodyPr/>
        <a:lstStyle/>
        <a:p>
          <a:endParaRPr lang="en-US"/>
        </a:p>
      </dgm:t>
    </dgm:pt>
    <dgm:pt modelId="{26E1DD88-E03D-4C3F-A386-9F844D340EDE}">
      <dgm:prSet/>
      <dgm:spPr/>
      <dgm:t>
        <a:bodyPr/>
        <a:lstStyle/>
        <a:p>
          <a:r>
            <a:rPr lang="fi-FI"/>
            <a:t>Auki olevia asioita</a:t>
          </a:r>
          <a:endParaRPr lang="en-US"/>
        </a:p>
      </dgm:t>
    </dgm:pt>
    <dgm:pt modelId="{D4D15ED7-F460-4749-9A9C-09053BB964ED}" type="parTrans" cxnId="{1004191F-16AA-4016-9FFA-A639B9ABA040}">
      <dgm:prSet/>
      <dgm:spPr/>
      <dgm:t>
        <a:bodyPr/>
        <a:lstStyle/>
        <a:p>
          <a:endParaRPr lang="en-US"/>
        </a:p>
      </dgm:t>
    </dgm:pt>
    <dgm:pt modelId="{379F273A-6999-47F7-BA82-46D2DD32F5B2}" type="sibTrans" cxnId="{1004191F-16AA-4016-9FFA-A639B9ABA040}">
      <dgm:prSet/>
      <dgm:spPr/>
      <dgm:t>
        <a:bodyPr/>
        <a:lstStyle/>
        <a:p>
          <a:endParaRPr lang="en-US"/>
        </a:p>
      </dgm:t>
    </dgm:pt>
    <dgm:pt modelId="{C87210A5-1916-4605-9C8E-3CC396CAB3C2}">
      <dgm:prSet/>
      <dgm:spPr/>
      <dgm:t>
        <a:bodyPr/>
        <a:lstStyle/>
        <a:p>
          <a:r>
            <a:rPr lang="fi-FI"/>
            <a:t>Liiterajat</a:t>
          </a:r>
          <a:endParaRPr lang="en-US"/>
        </a:p>
      </dgm:t>
    </dgm:pt>
    <dgm:pt modelId="{5FB4C444-171C-4E10-AEF8-D382D2D0B795}" type="parTrans" cxnId="{CB964C06-FFFF-4620-89E3-502624130499}">
      <dgm:prSet/>
      <dgm:spPr/>
      <dgm:t>
        <a:bodyPr/>
        <a:lstStyle/>
        <a:p>
          <a:endParaRPr lang="en-US"/>
        </a:p>
      </dgm:t>
    </dgm:pt>
    <dgm:pt modelId="{D1CE8000-8C89-4427-B339-D2377058E3BF}" type="sibTrans" cxnId="{CB964C06-FFFF-4620-89E3-502624130499}">
      <dgm:prSet/>
      <dgm:spPr/>
      <dgm:t>
        <a:bodyPr/>
        <a:lstStyle/>
        <a:p>
          <a:endParaRPr lang="en-US"/>
        </a:p>
      </dgm:t>
    </dgm:pt>
    <dgm:pt modelId="{9182C067-B4FC-4B0D-898B-1D4FF5B68938}">
      <dgm:prSet/>
      <dgm:spPr/>
      <dgm:t>
        <a:bodyPr/>
        <a:lstStyle/>
        <a:p>
          <a:r>
            <a:rPr lang="fi-FI"/>
            <a:t>1,2% palkkaohjelma (ilmeisesti saatavuusongelmat työnantajan prioriteettina)</a:t>
          </a:r>
          <a:endParaRPr lang="en-US"/>
        </a:p>
      </dgm:t>
    </dgm:pt>
    <dgm:pt modelId="{55563B22-5953-4B92-9C6D-E90CB97CE444}" type="parTrans" cxnId="{5BE4CB8E-7C83-4583-9BB8-7D8413A95D22}">
      <dgm:prSet/>
      <dgm:spPr/>
      <dgm:t>
        <a:bodyPr/>
        <a:lstStyle/>
        <a:p>
          <a:endParaRPr lang="en-US"/>
        </a:p>
      </dgm:t>
    </dgm:pt>
    <dgm:pt modelId="{CCB46A7A-9CB4-4617-8D66-AE6F5CB64062}" type="sibTrans" cxnId="{5BE4CB8E-7C83-4583-9BB8-7D8413A95D22}">
      <dgm:prSet/>
      <dgm:spPr/>
      <dgm:t>
        <a:bodyPr/>
        <a:lstStyle/>
        <a:p>
          <a:endParaRPr lang="en-US"/>
        </a:p>
      </dgm:t>
    </dgm:pt>
    <dgm:pt modelId="{8FA57993-4ADC-4A68-88BB-391C5BA77321}" type="pres">
      <dgm:prSet presAssocID="{A855054B-824D-4D0E-9137-AE69C82B6546}" presName="root" presStyleCnt="0">
        <dgm:presLayoutVars>
          <dgm:dir/>
          <dgm:resizeHandles val="exact"/>
        </dgm:presLayoutVars>
      </dgm:prSet>
      <dgm:spPr/>
    </dgm:pt>
    <dgm:pt modelId="{CA37E9FB-21F3-4A7E-9732-14CAB1CC88B0}" type="pres">
      <dgm:prSet presAssocID="{4D1FEC2D-8741-455E-BBBE-B3D489D26CF3}" presName="compNode" presStyleCnt="0"/>
      <dgm:spPr/>
    </dgm:pt>
    <dgm:pt modelId="{522990FE-3034-4DA8-BD2F-556178E0B2CC}" type="pres">
      <dgm:prSet presAssocID="{4D1FEC2D-8741-455E-BBBE-B3D489D26CF3}" presName="bgRect" presStyleLbl="bgShp" presStyleIdx="0" presStyleCnt="3"/>
      <dgm:spPr/>
    </dgm:pt>
    <dgm:pt modelId="{E8EAD11B-CF84-485E-8EA5-1443FEF50456}" type="pres">
      <dgm:prSet presAssocID="{4D1FEC2D-8741-455E-BBBE-B3D489D26CF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B323053-0E22-42A2-8989-C94064E459C2}" type="pres">
      <dgm:prSet presAssocID="{4D1FEC2D-8741-455E-BBBE-B3D489D26CF3}" presName="spaceRect" presStyleCnt="0"/>
      <dgm:spPr/>
    </dgm:pt>
    <dgm:pt modelId="{491B0E49-D1B3-4999-AC25-331064A55F4A}" type="pres">
      <dgm:prSet presAssocID="{4D1FEC2D-8741-455E-BBBE-B3D489D26CF3}" presName="parTx" presStyleLbl="revTx" presStyleIdx="0" presStyleCnt="4">
        <dgm:presLayoutVars>
          <dgm:chMax val="0"/>
          <dgm:chPref val="0"/>
        </dgm:presLayoutVars>
      </dgm:prSet>
      <dgm:spPr/>
    </dgm:pt>
    <dgm:pt modelId="{93E53D24-FA73-4CFE-A66F-4E2DC3B876FA}" type="pres">
      <dgm:prSet presAssocID="{5B39B989-2578-420A-B3D5-A71F5145E992}" presName="sibTrans" presStyleCnt="0"/>
      <dgm:spPr/>
    </dgm:pt>
    <dgm:pt modelId="{93D2307E-0F89-416B-B53B-E17306248A0A}" type="pres">
      <dgm:prSet presAssocID="{A82CBFE6-55F9-4383-95B6-020B736C6E33}" presName="compNode" presStyleCnt="0"/>
      <dgm:spPr/>
    </dgm:pt>
    <dgm:pt modelId="{809D0603-5DC4-4C66-B09E-4FB1D5258116}" type="pres">
      <dgm:prSet presAssocID="{A82CBFE6-55F9-4383-95B6-020B736C6E33}" presName="bgRect" presStyleLbl="bgShp" presStyleIdx="1" presStyleCnt="3"/>
      <dgm:spPr/>
    </dgm:pt>
    <dgm:pt modelId="{96B044A3-CD44-4DD1-9D43-4B4C16231371}" type="pres">
      <dgm:prSet presAssocID="{A82CBFE6-55F9-4383-95B6-020B736C6E3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äyttäjä"/>
        </a:ext>
      </dgm:extLst>
    </dgm:pt>
    <dgm:pt modelId="{0D0F6CFE-7A3E-45D2-9832-CD7C4475AE83}" type="pres">
      <dgm:prSet presAssocID="{A82CBFE6-55F9-4383-95B6-020B736C6E33}" presName="spaceRect" presStyleCnt="0"/>
      <dgm:spPr/>
    </dgm:pt>
    <dgm:pt modelId="{4C71616F-1647-47B9-A6EC-8A9505A3528B}" type="pres">
      <dgm:prSet presAssocID="{A82CBFE6-55F9-4383-95B6-020B736C6E33}" presName="parTx" presStyleLbl="revTx" presStyleIdx="1" presStyleCnt="4">
        <dgm:presLayoutVars>
          <dgm:chMax val="0"/>
          <dgm:chPref val="0"/>
        </dgm:presLayoutVars>
      </dgm:prSet>
      <dgm:spPr/>
    </dgm:pt>
    <dgm:pt modelId="{39534B5D-E84D-4B29-9571-C58B42FBB698}" type="pres">
      <dgm:prSet presAssocID="{3AE828F8-08C5-4BF7-BA38-733B904B40B0}" presName="sibTrans" presStyleCnt="0"/>
      <dgm:spPr/>
    </dgm:pt>
    <dgm:pt modelId="{D0BBC003-52F9-41A3-937E-451F9F31BD9B}" type="pres">
      <dgm:prSet presAssocID="{71599843-A65D-40EF-B51C-523AF72A1BCE}" presName="compNode" presStyleCnt="0"/>
      <dgm:spPr/>
    </dgm:pt>
    <dgm:pt modelId="{8DE58B94-D1D3-48EA-8EA4-08BD6C97549A}" type="pres">
      <dgm:prSet presAssocID="{71599843-A65D-40EF-B51C-523AF72A1BCE}" presName="bgRect" presStyleLbl="bgShp" presStyleIdx="2" presStyleCnt="3"/>
      <dgm:spPr/>
    </dgm:pt>
    <dgm:pt modelId="{CC7B9817-94C9-47DB-836A-C5A162822C6C}" type="pres">
      <dgm:prSet presAssocID="{71599843-A65D-40EF-B51C-523AF72A1BC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ättely"/>
        </a:ext>
      </dgm:extLst>
    </dgm:pt>
    <dgm:pt modelId="{5C3BBDF0-01EF-4C1B-92AC-FCC94A34EB55}" type="pres">
      <dgm:prSet presAssocID="{71599843-A65D-40EF-B51C-523AF72A1BCE}" presName="spaceRect" presStyleCnt="0"/>
      <dgm:spPr/>
    </dgm:pt>
    <dgm:pt modelId="{2357DDE7-B45F-48C6-B031-8CD7A8D1D570}" type="pres">
      <dgm:prSet presAssocID="{71599843-A65D-40EF-B51C-523AF72A1BCE}" presName="parTx" presStyleLbl="revTx" presStyleIdx="2" presStyleCnt="4">
        <dgm:presLayoutVars>
          <dgm:chMax val="0"/>
          <dgm:chPref val="0"/>
        </dgm:presLayoutVars>
      </dgm:prSet>
      <dgm:spPr/>
    </dgm:pt>
    <dgm:pt modelId="{E24F2FBD-6F15-4E63-9C17-AF12AF87AD3F}" type="pres">
      <dgm:prSet presAssocID="{71599843-A65D-40EF-B51C-523AF72A1BCE}" presName="desTx" presStyleLbl="revTx" presStyleIdx="3" presStyleCnt="4">
        <dgm:presLayoutVars/>
      </dgm:prSet>
      <dgm:spPr/>
    </dgm:pt>
  </dgm:ptLst>
  <dgm:cxnLst>
    <dgm:cxn modelId="{CB964C06-FFFF-4620-89E3-502624130499}" srcId="{26E1DD88-E03D-4C3F-A386-9F844D340EDE}" destId="{C87210A5-1916-4605-9C8E-3CC396CAB3C2}" srcOrd="0" destOrd="0" parTransId="{5FB4C444-171C-4E10-AEF8-D382D2D0B795}" sibTransId="{D1CE8000-8C89-4427-B339-D2377058E3BF}"/>
    <dgm:cxn modelId="{1004191F-16AA-4016-9FFA-A639B9ABA040}" srcId="{71599843-A65D-40EF-B51C-523AF72A1BCE}" destId="{26E1DD88-E03D-4C3F-A386-9F844D340EDE}" srcOrd="0" destOrd="0" parTransId="{D4D15ED7-F460-4749-9A9C-09053BB964ED}" sibTransId="{379F273A-6999-47F7-BA82-46D2DD32F5B2}"/>
    <dgm:cxn modelId="{A5CD1225-12F3-4347-8615-16CCD58E15E0}" srcId="{A855054B-824D-4D0E-9137-AE69C82B6546}" destId="{4D1FEC2D-8741-455E-BBBE-B3D489D26CF3}" srcOrd="0" destOrd="0" parTransId="{A8328009-0CFF-4AE3-B0EF-B1974E80CA4D}" sibTransId="{5B39B989-2578-420A-B3D5-A71F5145E992}"/>
    <dgm:cxn modelId="{789C0A3F-68CA-469A-A237-4D6EA51DBAD4}" type="presOf" srcId="{9182C067-B4FC-4B0D-898B-1D4FF5B68938}" destId="{E24F2FBD-6F15-4E63-9C17-AF12AF87AD3F}" srcOrd="0" destOrd="2" presId="urn:microsoft.com/office/officeart/2018/2/layout/IconVerticalSolidList"/>
    <dgm:cxn modelId="{89E3C25B-A579-47C3-B876-07E4C926A62D}" type="presOf" srcId="{26E1DD88-E03D-4C3F-A386-9F844D340EDE}" destId="{E24F2FBD-6F15-4E63-9C17-AF12AF87AD3F}" srcOrd="0" destOrd="0" presId="urn:microsoft.com/office/officeart/2018/2/layout/IconVerticalSolidList"/>
    <dgm:cxn modelId="{A8588661-5CC7-4F9A-A17A-F88D2600FA57}" type="presOf" srcId="{4D1FEC2D-8741-455E-BBBE-B3D489D26CF3}" destId="{491B0E49-D1B3-4999-AC25-331064A55F4A}" srcOrd="0" destOrd="0" presId="urn:microsoft.com/office/officeart/2018/2/layout/IconVerticalSolidList"/>
    <dgm:cxn modelId="{3E01576A-0B7D-487B-8F44-2F07CB97BFC2}" type="presOf" srcId="{71599843-A65D-40EF-B51C-523AF72A1BCE}" destId="{2357DDE7-B45F-48C6-B031-8CD7A8D1D570}" srcOrd="0" destOrd="0" presId="urn:microsoft.com/office/officeart/2018/2/layout/IconVerticalSolidList"/>
    <dgm:cxn modelId="{5BE4CB8E-7C83-4583-9BB8-7D8413A95D22}" srcId="{26E1DD88-E03D-4C3F-A386-9F844D340EDE}" destId="{9182C067-B4FC-4B0D-898B-1D4FF5B68938}" srcOrd="1" destOrd="0" parTransId="{55563B22-5953-4B92-9C6D-E90CB97CE444}" sibTransId="{CCB46A7A-9CB4-4617-8D66-AE6F5CB64062}"/>
    <dgm:cxn modelId="{DB03099B-95B7-4313-9221-0EE89D9EB361}" type="presOf" srcId="{A855054B-824D-4D0E-9137-AE69C82B6546}" destId="{8FA57993-4ADC-4A68-88BB-391C5BA77321}" srcOrd="0" destOrd="0" presId="urn:microsoft.com/office/officeart/2018/2/layout/IconVerticalSolidList"/>
    <dgm:cxn modelId="{374411A4-0167-4A46-9666-8B6236B35C0C}" type="presOf" srcId="{C87210A5-1916-4605-9C8E-3CC396CAB3C2}" destId="{E24F2FBD-6F15-4E63-9C17-AF12AF87AD3F}" srcOrd="0" destOrd="1" presId="urn:microsoft.com/office/officeart/2018/2/layout/IconVerticalSolidList"/>
    <dgm:cxn modelId="{46B7B2A6-0AB5-43AA-BD83-C84841432115}" srcId="{A855054B-824D-4D0E-9137-AE69C82B6546}" destId="{A82CBFE6-55F9-4383-95B6-020B736C6E33}" srcOrd="1" destOrd="0" parTransId="{58B032CB-0799-4C35-A717-FC4002367764}" sibTransId="{3AE828F8-08C5-4BF7-BA38-733B904B40B0}"/>
    <dgm:cxn modelId="{6245A7C4-25CD-4931-AFF8-7B001AF67BFD}" srcId="{A855054B-824D-4D0E-9137-AE69C82B6546}" destId="{71599843-A65D-40EF-B51C-523AF72A1BCE}" srcOrd="2" destOrd="0" parTransId="{C6DD2DCD-5AFF-4D7A-8A1E-D2A4EE7798F9}" sibTransId="{00C07DE6-254F-45CE-A2AF-EDE5FFD2FA0D}"/>
    <dgm:cxn modelId="{1E5753C9-C0F6-4028-87A4-216C0FCC6D87}" type="presOf" srcId="{A82CBFE6-55F9-4383-95B6-020B736C6E33}" destId="{4C71616F-1647-47B9-A6EC-8A9505A3528B}" srcOrd="0" destOrd="0" presId="urn:microsoft.com/office/officeart/2018/2/layout/IconVerticalSolidList"/>
    <dgm:cxn modelId="{62DC3306-5015-4583-A5AF-53AAE9036874}" type="presParOf" srcId="{8FA57993-4ADC-4A68-88BB-391C5BA77321}" destId="{CA37E9FB-21F3-4A7E-9732-14CAB1CC88B0}" srcOrd="0" destOrd="0" presId="urn:microsoft.com/office/officeart/2018/2/layout/IconVerticalSolidList"/>
    <dgm:cxn modelId="{A60119B2-8E1D-465C-A294-0FA30AE4B936}" type="presParOf" srcId="{CA37E9FB-21F3-4A7E-9732-14CAB1CC88B0}" destId="{522990FE-3034-4DA8-BD2F-556178E0B2CC}" srcOrd="0" destOrd="0" presId="urn:microsoft.com/office/officeart/2018/2/layout/IconVerticalSolidList"/>
    <dgm:cxn modelId="{2029566C-3DD0-4FFA-A401-390690ACE79C}" type="presParOf" srcId="{CA37E9FB-21F3-4A7E-9732-14CAB1CC88B0}" destId="{E8EAD11B-CF84-485E-8EA5-1443FEF50456}" srcOrd="1" destOrd="0" presId="urn:microsoft.com/office/officeart/2018/2/layout/IconVerticalSolidList"/>
    <dgm:cxn modelId="{8BE61877-CE0D-40C2-9DC7-4FDCF15727BD}" type="presParOf" srcId="{CA37E9FB-21F3-4A7E-9732-14CAB1CC88B0}" destId="{9B323053-0E22-42A2-8989-C94064E459C2}" srcOrd="2" destOrd="0" presId="urn:microsoft.com/office/officeart/2018/2/layout/IconVerticalSolidList"/>
    <dgm:cxn modelId="{5E4F6BAB-2E6D-45C4-BB3D-0E95754B50E4}" type="presParOf" srcId="{CA37E9FB-21F3-4A7E-9732-14CAB1CC88B0}" destId="{491B0E49-D1B3-4999-AC25-331064A55F4A}" srcOrd="3" destOrd="0" presId="urn:microsoft.com/office/officeart/2018/2/layout/IconVerticalSolidList"/>
    <dgm:cxn modelId="{8DABF908-8C02-4F9E-8155-F1819698DEC8}" type="presParOf" srcId="{8FA57993-4ADC-4A68-88BB-391C5BA77321}" destId="{93E53D24-FA73-4CFE-A66F-4E2DC3B876FA}" srcOrd="1" destOrd="0" presId="urn:microsoft.com/office/officeart/2018/2/layout/IconVerticalSolidList"/>
    <dgm:cxn modelId="{2FD554CF-FC6F-4F75-8EAC-55578C39B9FC}" type="presParOf" srcId="{8FA57993-4ADC-4A68-88BB-391C5BA77321}" destId="{93D2307E-0F89-416B-B53B-E17306248A0A}" srcOrd="2" destOrd="0" presId="urn:microsoft.com/office/officeart/2018/2/layout/IconVerticalSolidList"/>
    <dgm:cxn modelId="{9773648F-E82F-4122-8EC6-5CC4ACB2C290}" type="presParOf" srcId="{93D2307E-0F89-416B-B53B-E17306248A0A}" destId="{809D0603-5DC4-4C66-B09E-4FB1D5258116}" srcOrd="0" destOrd="0" presId="urn:microsoft.com/office/officeart/2018/2/layout/IconVerticalSolidList"/>
    <dgm:cxn modelId="{D5F6C18C-2D5A-47BE-9A2F-FDA99EB4674C}" type="presParOf" srcId="{93D2307E-0F89-416B-B53B-E17306248A0A}" destId="{96B044A3-CD44-4DD1-9D43-4B4C16231371}" srcOrd="1" destOrd="0" presId="urn:microsoft.com/office/officeart/2018/2/layout/IconVerticalSolidList"/>
    <dgm:cxn modelId="{99310E1A-9175-4A67-B60A-83DFD69E6076}" type="presParOf" srcId="{93D2307E-0F89-416B-B53B-E17306248A0A}" destId="{0D0F6CFE-7A3E-45D2-9832-CD7C4475AE83}" srcOrd="2" destOrd="0" presId="urn:microsoft.com/office/officeart/2018/2/layout/IconVerticalSolidList"/>
    <dgm:cxn modelId="{C7E33A7E-A5E8-44AB-8E2F-2D23FBD2E024}" type="presParOf" srcId="{93D2307E-0F89-416B-B53B-E17306248A0A}" destId="{4C71616F-1647-47B9-A6EC-8A9505A3528B}" srcOrd="3" destOrd="0" presId="urn:microsoft.com/office/officeart/2018/2/layout/IconVerticalSolidList"/>
    <dgm:cxn modelId="{CD720DEA-A88C-4093-BA33-5CAEA519AE83}" type="presParOf" srcId="{8FA57993-4ADC-4A68-88BB-391C5BA77321}" destId="{39534B5D-E84D-4B29-9571-C58B42FBB698}" srcOrd="3" destOrd="0" presId="urn:microsoft.com/office/officeart/2018/2/layout/IconVerticalSolidList"/>
    <dgm:cxn modelId="{E6B52077-ECE9-4779-8F8E-4CC2FF955198}" type="presParOf" srcId="{8FA57993-4ADC-4A68-88BB-391C5BA77321}" destId="{D0BBC003-52F9-41A3-937E-451F9F31BD9B}" srcOrd="4" destOrd="0" presId="urn:microsoft.com/office/officeart/2018/2/layout/IconVerticalSolidList"/>
    <dgm:cxn modelId="{F9E1D331-738D-49E9-A513-90C5DEE9CB05}" type="presParOf" srcId="{D0BBC003-52F9-41A3-937E-451F9F31BD9B}" destId="{8DE58B94-D1D3-48EA-8EA4-08BD6C97549A}" srcOrd="0" destOrd="0" presId="urn:microsoft.com/office/officeart/2018/2/layout/IconVerticalSolidList"/>
    <dgm:cxn modelId="{5B7CD870-A154-4442-A16F-C621B407943D}" type="presParOf" srcId="{D0BBC003-52F9-41A3-937E-451F9F31BD9B}" destId="{CC7B9817-94C9-47DB-836A-C5A162822C6C}" srcOrd="1" destOrd="0" presId="urn:microsoft.com/office/officeart/2018/2/layout/IconVerticalSolidList"/>
    <dgm:cxn modelId="{95DB548C-D508-4CF0-8EB8-77023F2F18E1}" type="presParOf" srcId="{D0BBC003-52F9-41A3-937E-451F9F31BD9B}" destId="{5C3BBDF0-01EF-4C1B-92AC-FCC94A34EB55}" srcOrd="2" destOrd="0" presId="urn:microsoft.com/office/officeart/2018/2/layout/IconVerticalSolidList"/>
    <dgm:cxn modelId="{1F7051B9-2D9A-4050-B7E9-1D1D68619E14}" type="presParOf" srcId="{D0BBC003-52F9-41A3-937E-451F9F31BD9B}" destId="{2357DDE7-B45F-48C6-B031-8CD7A8D1D570}" srcOrd="3" destOrd="0" presId="urn:microsoft.com/office/officeart/2018/2/layout/IconVerticalSolidList"/>
    <dgm:cxn modelId="{AB1E5286-121A-4D92-A0DD-21C4AD8E86B1}" type="presParOf" srcId="{D0BBC003-52F9-41A3-937E-451F9F31BD9B}" destId="{E24F2FBD-6F15-4E63-9C17-AF12AF87AD3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990FE-3034-4DA8-BD2F-556178E0B2CC}">
      <dsp:nvSpPr>
        <dsp:cNvPr id="0" name=""/>
        <dsp:cNvSpPr/>
      </dsp:nvSpPr>
      <dsp:spPr>
        <a:xfrm>
          <a:off x="0" y="520"/>
          <a:ext cx="10670757" cy="121732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EAD11B-CF84-485E-8EA5-1443FEF50456}">
      <dsp:nvSpPr>
        <dsp:cNvPr id="0" name=""/>
        <dsp:cNvSpPr/>
      </dsp:nvSpPr>
      <dsp:spPr>
        <a:xfrm>
          <a:off x="368241" y="274418"/>
          <a:ext cx="669529" cy="6695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B0E49-D1B3-4999-AC25-331064A55F4A}">
      <dsp:nvSpPr>
        <dsp:cNvPr id="0" name=""/>
        <dsp:cNvSpPr/>
      </dsp:nvSpPr>
      <dsp:spPr>
        <a:xfrm>
          <a:off x="1406012" y="520"/>
          <a:ext cx="9264745" cy="121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34" tIns="128834" rIns="128834" bIns="12883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Kysely jäsenistölle tammikuussa 2023 &gt;</a:t>
          </a:r>
          <a:endParaRPr lang="en-US" sz="2500" kern="1200"/>
        </a:p>
      </dsp:txBody>
      <dsp:txXfrm>
        <a:off x="1406012" y="520"/>
        <a:ext cx="9264745" cy="1217326"/>
      </dsp:txXfrm>
    </dsp:sp>
    <dsp:sp modelId="{809D0603-5DC4-4C66-B09E-4FB1D5258116}">
      <dsp:nvSpPr>
        <dsp:cNvPr id="0" name=""/>
        <dsp:cNvSpPr/>
      </dsp:nvSpPr>
      <dsp:spPr>
        <a:xfrm>
          <a:off x="0" y="1522178"/>
          <a:ext cx="10670757" cy="121732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B044A3-CD44-4DD1-9D43-4B4C16231371}">
      <dsp:nvSpPr>
        <dsp:cNvPr id="0" name=""/>
        <dsp:cNvSpPr/>
      </dsp:nvSpPr>
      <dsp:spPr>
        <a:xfrm>
          <a:off x="368241" y="1796077"/>
          <a:ext cx="669529" cy="6695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1616F-1647-47B9-A6EC-8A9505A3528B}">
      <dsp:nvSpPr>
        <dsp:cNvPr id="0" name=""/>
        <dsp:cNvSpPr/>
      </dsp:nvSpPr>
      <dsp:spPr>
        <a:xfrm>
          <a:off x="1406012" y="1522178"/>
          <a:ext cx="9264745" cy="121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34" tIns="128834" rIns="128834" bIns="12883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Neuvottelutavoitteet rakennettiin kyselyn pohjalta</a:t>
          </a:r>
          <a:endParaRPr lang="en-US" sz="2500" kern="1200"/>
        </a:p>
      </dsp:txBody>
      <dsp:txXfrm>
        <a:off x="1406012" y="1522178"/>
        <a:ext cx="9264745" cy="1217326"/>
      </dsp:txXfrm>
    </dsp:sp>
    <dsp:sp modelId="{8DE58B94-D1D3-48EA-8EA4-08BD6C97549A}">
      <dsp:nvSpPr>
        <dsp:cNvPr id="0" name=""/>
        <dsp:cNvSpPr/>
      </dsp:nvSpPr>
      <dsp:spPr>
        <a:xfrm>
          <a:off x="0" y="3043837"/>
          <a:ext cx="10670757" cy="121732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B9817-94C9-47DB-836A-C5A162822C6C}">
      <dsp:nvSpPr>
        <dsp:cNvPr id="0" name=""/>
        <dsp:cNvSpPr/>
      </dsp:nvSpPr>
      <dsp:spPr>
        <a:xfrm>
          <a:off x="368241" y="3317735"/>
          <a:ext cx="669529" cy="6695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7DDE7-B45F-48C6-B031-8CD7A8D1D570}">
      <dsp:nvSpPr>
        <dsp:cNvPr id="0" name=""/>
        <dsp:cNvSpPr/>
      </dsp:nvSpPr>
      <dsp:spPr>
        <a:xfrm>
          <a:off x="1406012" y="3043837"/>
          <a:ext cx="4801841" cy="121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34" tIns="128834" rIns="128834" bIns="12883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Neuvottelut aloitettu, tavoitteita esitelty puolin ja toisin</a:t>
          </a:r>
          <a:endParaRPr lang="en-US" sz="2500" kern="1200"/>
        </a:p>
      </dsp:txBody>
      <dsp:txXfrm>
        <a:off x="1406012" y="3043837"/>
        <a:ext cx="4801841" cy="1217326"/>
      </dsp:txXfrm>
    </dsp:sp>
    <dsp:sp modelId="{E24F2FBD-6F15-4E63-9C17-AF12AF87AD3F}">
      <dsp:nvSpPr>
        <dsp:cNvPr id="0" name=""/>
        <dsp:cNvSpPr/>
      </dsp:nvSpPr>
      <dsp:spPr>
        <a:xfrm>
          <a:off x="6207853" y="3043837"/>
          <a:ext cx="4462904" cy="121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34" tIns="128834" rIns="128834" bIns="12883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Auki olevia asioita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500" kern="1200"/>
            <a:t>Liiterajat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500" kern="1200"/>
            <a:t>1,2% palkkaohjelma (ilmeisesti saatavuusongelmat työnantajan prioriteettina)</a:t>
          </a:r>
          <a:endParaRPr lang="en-US" sz="1500" kern="1200"/>
        </a:p>
      </dsp:txBody>
      <dsp:txXfrm>
        <a:off x="6207853" y="3043837"/>
        <a:ext cx="4462904" cy="1217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11.3.2023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8302"/>
            <a:ext cx="9144000" cy="1900238"/>
          </a:xfrm>
        </p:spPr>
        <p:txBody>
          <a:bodyPr anchor="b"/>
          <a:lstStyle>
            <a:lvl1pPr algn="ctr">
              <a:lnSpc>
                <a:spcPct val="90000"/>
              </a:lnSpc>
              <a:defRPr sz="6000" spc="-3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86909"/>
            <a:ext cx="9144000" cy="983673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176262"/>
            <a:ext cx="9144000" cy="688830"/>
          </a:xfrm>
        </p:spPr>
        <p:txBody>
          <a:bodyPr/>
          <a:lstStyle>
            <a:lvl1pPr algn="ctr">
              <a:buNone/>
              <a:defRPr sz="1950" spc="-6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924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11.3.2023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81247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1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11.3.2023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2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11.3.2023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35" y="2180906"/>
            <a:ext cx="4461694" cy="22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7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343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9566031" cy="699263"/>
          </a:xfrm>
        </p:spPr>
        <p:txBody>
          <a:bodyPr/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7238" y="4418910"/>
            <a:ext cx="10306050" cy="188672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2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0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9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748" y="1126080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748" y="2363211"/>
            <a:ext cx="4824477" cy="361372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75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147888"/>
            <a:ext cx="10515600" cy="2767012"/>
          </a:xfrm>
        </p:spPr>
        <p:txBody>
          <a:bodyPr anchor="ctr" anchorCtr="0"/>
          <a:lstStyle>
            <a:lvl1pPr algn="ctr">
              <a:defRPr sz="4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038348"/>
            <a:ext cx="10515600" cy="2767012"/>
          </a:xfrm>
        </p:spPr>
        <p:txBody>
          <a:bodyPr anchor="ctr" anchorCtr="0"/>
          <a:lstStyle>
            <a:lvl1pPr algn="ctr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11.3.2023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5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11.3.2023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63" y="351488"/>
            <a:ext cx="951123" cy="4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9" r:id="rId4"/>
    <p:sldLayoutId id="2147483662" r:id="rId5"/>
    <p:sldLayoutId id="2147483663" r:id="rId6"/>
    <p:sldLayoutId id="2147483664" r:id="rId7"/>
    <p:sldLayoutId id="2147483651" r:id="rId8"/>
    <p:sldLayoutId id="2147483666" r:id="rId9"/>
    <p:sldLayoutId id="2147483667" r:id="rId10"/>
    <p:sldLayoutId id="2147483654" r:id="rId11"/>
    <p:sldLayoutId id="2147483668" r:id="rId12"/>
    <p:sldLayoutId id="2147483665" r:id="rId13"/>
    <p:sldLayoutId id="2147483655" r:id="rId14"/>
    <p:sldLayoutId id="2147483660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A33ADC-4A8E-401B-8AB7-FCF10A3B3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noProof="0" dirty="0"/>
              <a:t>EKOAY:n KOULUTUS- JA HYVINVOINTIPÄIVÄ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E112014-2F5D-4EE4-8F0C-C816D1A34F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noProof="0" dirty="0"/>
              <a:t>11.3. 2023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8DC76A3-071B-4295-8497-0EAE4941B7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Scandic Park</a:t>
            </a:r>
            <a:endParaRPr lang="fi-FI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240949D-B665-444C-A8F0-A29E91BDDD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88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4115B6-3BCF-458C-91A5-EBA0D891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Sopimuskorotukset 2023-2024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558B1C-6060-412D-ADDF-10DB18DB6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80" y="1482150"/>
            <a:ext cx="10670758" cy="4261684"/>
          </a:xfrm>
        </p:spPr>
        <p:txBody>
          <a:bodyPr/>
          <a:lstStyle/>
          <a:p>
            <a:r>
              <a:rPr lang="fi-FI" dirty="0"/>
              <a:t>KT ja OAJ neuvottelivat ns. verrokkialojen vaikutuksista kunta-alan sopimukseen</a:t>
            </a:r>
          </a:p>
          <a:p>
            <a:r>
              <a:rPr lang="fi-FI" dirty="0"/>
              <a:t>Sopimus syntyi 3.3.2023</a:t>
            </a:r>
          </a:p>
          <a:p>
            <a:endParaRPr lang="fi-FI" dirty="0"/>
          </a:p>
          <a:p>
            <a:pPr algn="l"/>
            <a:r>
              <a:rPr lang="fi-FI" b="0" i="0" dirty="0">
                <a:solidFill>
                  <a:srgbClr val="333333"/>
                </a:solidFill>
                <a:effectLst/>
                <a:latin typeface="altis_regular"/>
              </a:rPr>
              <a:t>1.6.2023</a:t>
            </a:r>
          </a:p>
          <a:p>
            <a:pPr lvl="1"/>
            <a:r>
              <a:rPr lang="fi-FI" b="0" i="0" dirty="0">
                <a:solidFill>
                  <a:srgbClr val="333333"/>
                </a:solidFill>
                <a:effectLst/>
                <a:latin typeface="altis_regular"/>
              </a:rPr>
              <a:t>Korotuksen lisä 0.7% &gt;Yleiskorotus 2,02 % (aiempi 1,32%)</a:t>
            </a:r>
          </a:p>
          <a:p>
            <a:pPr lvl="1"/>
            <a:r>
              <a:rPr lang="fi-FI" b="0" i="0" dirty="0">
                <a:solidFill>
                  <a:srgbClr val="333333"/>
                </a:solidFill>
                <a:effectLst/>
                <a:latin typeface="altis_regular"/>
              </a:rPr>
              <a:t>Keskitetysti 0,18 % (jo aiemmin sovittu)</a:t>
            </a:r>
          </a:p>
          <a:p>
            <a:pPr lvl="1"/>
            <a:r>
              <a:rPr lang="fi-FI" b="0" i="0" dirty="0">
                <a:solidFill>
                  <a:srgbClr val="333333"/>
                </a:solidFill>
                <a:effectLst/>
                <a:latin typeface="altis_regular"/>
              </a:rPr>
              <a:t>Paikallinen erä lisäys 0,3% &gt;  0,7 % (aiempi 0,4%)</a:t>
            </a:r>
          </a:p>
          <a:p>
            <a:pPr lvl="1"/>
            <a:r>
              <a:rPr lang="fi-FI" b="0" i="0" dirty="0">
                <a:solidFill>
                  <a:srgbClr val="333333"/>
                </a:solidFill>
                <a:effectLst/>
                <a:latin typeface="altis_regular"/>
              </a:rPr>
              <a:t>Palkkaohjelma 1,2 % paikallisesti, sovittu aiemmin</a:t>
            </a:r>
          </a:p>
          <a:p>
            <a:pPr algn="l"/>
            <a:r>
              <a:rPr lang="fi-FI" b="0" i="0" dirty="0">
                <a:solidFill>
                  <a:srgbClr val="333333"/>
                </a:solidFill>
                <a:effectLst/>
                <a:latin typeface="altis_regular"/>
              </a:rPr>
              <a:t>30.6.2023</a:t>
            </a:r>
          </a:p>
          <a:p>
            <a:pPr lvl="1"/>
            <a:r>
              <a:rPr lang="fi-FI" b="0" i="0" dirty="0">
                <a:solidFill>
                  <a:srgbClr val="333333"/>
                </a:solidFill>
                <a:effectLst/>
                <a:latin typeface="altis_regular"/>
              </a:rPr>
              <a:t>Kertaerä 467 e</a:t>
            </a:r>
          </a:p>
          <a:p>
            <a:pPr lvl="1"/>
            <a:r>
              <a:rPr lang="fi-FI" b="0" i="1" dirty="0">
                <a:solidFill>
                  <a:srgbClr val="333333"/>
                </a:solidFill>
                <a:effectLst/>
                <a:latin typeface="altis_regular"/>
              </a:rPr>
              <a:t>Kertapalkkio maksetaan niille työntekijöille/viranhaltioille, joiden yhdenjaksoinen työ-/virkasuhde on alkanut viimeistään 2.5.2023 ja on voimassa 31.5.2023.</a:t>
            </a:r>
            <a:endParaRPr lang="fi-FI" b="0" i="0" dirty="0">
              <a:solidFill>
                <a:srgbClr val="333333"/>
              </a:solidFill>
              <a:effectLst/>
              <a:latin typeface="altis_regular"/>
            </a:endParaRP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6C4F84D-27AB-4FE3-91E2-FB602C9C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2</a:t>
            </a:fld>
            <a:endParaRPr lang="fi-FI"/>
          </a:p>
        </p:txBody>
      </p:sp>
      <p:pic>
        <p:nvPicPr>
          <p:cNvPr id="1026" name="Picture 2" descr="Kunta-alan opetushenkilöstön virka- ja työehtosopimus OVTES | Kunta- ja  hyvinvointialuetyönantajat KT">
            <a:extLst>
              <a:ext uri="{FF2B5EF4-FFF2-40B4-BE49-F238E27FC236}">
                <a16:creationId xmlns:a16="http://schemas.microsoft.com/office/drawing/2014/main" id="{8ED59078-5C8D-CFCB-06DA-76BD97E0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325" y="1932235"/>
            <a:ext cx="2843586" cy="206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37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8BBC0-C7BA-4CAF-879C-827B4CC5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Jatkuu..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5EE6AA-2068-3197-08D8-1A24FB06C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1.2.2024</a:t>
            </a:r>
          </a:p>
          <a:p>
            <a:pPr lvl="1"/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Palkkaohjelma 0,4 % keskitetysti</a:t>
            </a:r>
          </a:p>
          <a:p>
            <a:pPr algn="l"/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1.5.2024</a:t>
            </a:r>
          </a:p>
          <a:p>
            <a:pPr lvl="1"/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Yleiskorotus 0,77 %</a:t>
            </a:r>
          </a:p>
          <a:p>
            <a:pPr algn="l"/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1.6.2024</a:t>
            </a:r>
          </a:p>
          <a:p>
            <a:pPr lvl="1"/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Yleiskorotus 1,5 %</a:t>
            </a:r>
          </a:p>
          <a:p>
            <a:pPr lvl="1"/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Paikallinen erä 0,73 %</a:t>
            </a:r>
          </a:p>
          <a:p>
            <a:pPr lvl="1"/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Palkkaohjelma 0,6 % paikallisesti</a:t>
            </a:r>
          </a:p>
          <a:p>
            <a:endParaRPr lang="fi-FI" sz="2800" dirty="0">
              <a:solidFill>
                <a:srgbClr val="333333"/>
              </a:solidFill>
              <a:latin typeface="altis_regular"/>
            </a:endParaRPr>
          </a:p>
          <a:p>
            <a:r>
              <a:rPr lang="fi-FI" sz="2800" b="0" i="0" dirty="0">
                <a:solidFill>
                  <a:srgbClr val="333333"/>
                </a:solidFill>
                <a:effectLst/>
                <a:latin typeface="altis_regular"/>
              </a:rPr>
              <a:t>Näistä sovitaan tarkemmin myöhemmin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A240979-44B8-5139-FCE5-1CE1F3BE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2052" name="Picture 4" descr="Kunta-alan opetushenkilöstön virka- ja työehtosopimus OVTES | Kunta- ja  hyvinvointialuetyönantajat KT">
            <a:extLst>
              <a:ext uri="{FF2B5EF4-FFF2-40B4-BE49-F238E27FC236}">
                <a16:creationId xmlns:a16="http://schemas.microsoft.com/office/drawing/2014/main" id="{185C4E0C-B905-0968-A86A-E4BFF5BA9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051" y="1017187"/>
            <a:ext cx="2835958" cy="426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86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DF4A6-3C99-0B50-C645-50374E11C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8428391" cy="1053504"/>
          </a:xfrm>
        </p:spPr>
        <p:txBody>
          <a:bodyPr anchor="t">
            <a:normAutofit/>
          </a:bodyPr>
          <a:lstStyle/>
          <a:p>
            <a:r>
              <a:rPr lang="fi-FI" dirty="0"/>
              <a:t>Paikallinen erä Espoossa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BC0FC7A-1A02-86EE-AA37-954F96F6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488" y="6432605"/>
            <a:ext cx="868886" cy="28887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3D2D5F4-4871-4469-8343-ED7F6811B37D}" type="slidenum">
              <a:rPr lang="fi-FI" smtClean="0"/>
              <a:pPr>
                <a:spcAft>
                  <a:spcPts val="600"/>
                </a:spcAft>
              </a:pPr>
              <a:t>4</a:t>
            </a:fld>
            <a:endParaRPr lang="fi-FI"/>
          </a:p>
        </p:txBody>
      </p:sp>
      <p:graphicFrame>
        <p:nvGraphicFramePr>
          <p:cNvPr id="6" name="Sisällön paikkamerkki 2">
            <a:extLst>
              <a:ext uri="{FF2B5EF4-FFF2-40B4-BE49-F238E27FC236}">
                <a16:creationId xmlns:a16="http://schemas.microsoft.com/office/drawing/2014/main" id="{B3C1E5DD-3487-89BC-6029-3BA8428B3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935155"/>
              </p:ext>
            </p:extLst>
          </p:nvPr>
        </p:nvGraphicFramePr>
        <p:xfrm>
          <a:off x="757173" y="1853625"/>
          <a:ext cx="10670758" cy="426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70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alenteri pöydällä">
            <a:extLst>
              <a:ext uri="{FF2B5EF4-FFF2-40B4-BE49-F238E27FC236}">
                <a16:creationId xmlns:a16="http://schemas.microsoft.com/office/drawing/2014/main" id="{A3BBBC45-5289-FDA7-F2F7-B5C9CDD9FD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9" r="37416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  <a:noFill/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8BFA311-7301-322C-3975-A89039FC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 anchor="t">
            <a:normAutofit/>
          </a:bodyPr>
          <a:lstStyle/>
          <a:p>
            <a:r>
              <a:rPr lang="fi-FI" dirty="0"/>
              <a:t>AJANKOHTAISTA ESPOOSSA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73D7A6-F00B-A6FF-EF55-CAC59077D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Sarastia- haasteita edelleen &gt; tutki palkkalaskelma tarkasti</a:t>
            </a:r>
          </a:p>
          <a:p>
            <a:pPr>
              <a:spcAft>
                <a:spcPts val="600"/>
              </a:spcAft>
            </a:pPr>
            <a:r>
              <a:rPr lang="fi-FI" dirty="0"/>
              <a:t>DigiOne</a:t>
            </a:r>
          </a:p>
          <a:p>
            <a:pPr lvl="1">
              <a:spcAft>
                <a:spcPts val="600"/>
              </a:spcAft>
            </a:pPr>
            <a:r>
              <a:rPr lang="fi-FI" dirty="0"/>
              <a:t>Käyttöönotto viivästyy</a:t>
            </a:r>
          </a:p>
          <a:p>
            <a:pPr lvl="1">
              <a:spcAft>
                <a:spcPts val="600"/>
              </a:spcAft>
            </a:pPr>
            <a:r>
              <a:rPr lang="fi-FI" dirty="0"/>
              <a:t>Vko 43 käyttöön yhdessä koulussa</a:t>
            </a:r>
          </a:p>
          <a:p>
            <a:pPr lvl="1">
              <a:spcAft>
                <a:spcPts val="600"/>
              </a:spcAft>
            </a:pPr>
            <a:r>
              <a:rPr lang="fi-FI" dirty="0"/>
              <a:t>Muut peruskoulut mahdollisesti elokuussa 2024</a:t>
            </a:r>
          </a:p>
          <a:p>
            <a:pPr lvl="1">
              <a:spcAft>
                <a:spcPts val="600"/>
              </a:spcAft>
            </a:pPr>
            <a:r>
              <a:rPr lang="fi-FI"/>
              <a:t> </a:t>
            </a:r>
            <a:r>
              <a:rPr lang="fi-FI" dirty="0"/>
              <a:t>elokuussa 2023 peruskouluissa vain 1 veso ennen lukuvuoden alkua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A74DEB4-4CD7-0023-83F7-20FA1465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488" y="6432605"/>
            <a:ext cx="868886" cy="28887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3D2D5F4-4871-4469-8343-ED7F6811B37D}" type="slidenum">
              <a:rPr lang="fi-FI" smtClean="0"/>
              <a:pPr>
                <a:spcAft>
                  <a:spcPts val="600"/>
                </a:spcAft>
              </a:pPr>
              <a:t>5</a:t>
            </a:fld>
            <a:endParaRPr lang="fi-FI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7562AA2-C4D4-B3C8-87FF-C73D36DABF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893600" y="352800"/>
            <a:ext cx="950400" cy="48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85609"/>
      </p:ext>
    </p:extLst>
  </p:cSld>
  <p:clrMapOvr>
    <a:masterClrMapping/>
  </p:clrMapOvr>
</p:sld>
</file>

<file path=ppt/theme/theme1.xml><?xml version="1.0" encoding="utf-8"?>
<a:theme xmlns:a="http://schemas.openxmlformats.org/drawingml/2006/main" name="Espoo">
  <a:themeElements>
    <a:clrScheme name="Espoon kaupunki">
      <a:dk1>
        <a:sysClr val="windowText" lastClr="000000"/>
      </a:dk1>
      <a:lt1>
        <a:sysClr val="window" lastClr="FFFFFF"/>
      </a:lt1>
      <a:dk2>
        <a:srgbClr val="091C38"/>
      </a:dk2>
      <a:lt2>
        <a:srgbClr val="C9D4DD"/>
      </a:lt2>
      <a:accent1>
        <a:srgbClr val="0047B6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047B6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1 Espoon PowerPoint-malli.potx" id="{394720CF-70F8-4820-B853-02F48B92462B}" vid="{8CA3B158-F224-42C4-910A-4984F556E2D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287</TotalTime>
  <Words>189</Words>
  <Application>Microsoft Office PowerPoint</Application>
  <PresentationFormat>Laajakuva</PresentationFormat>
  <Paragraphs>45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altis_regular</vt:lpstr>
      <vt:lpstr>Arial</vt:lpstr>
      <vt:lpstr>Calibri</vt:lpstr>
      <vt:lpstr>Espoo</vt:lpstr>
      <vt:lpstr>EKOAY:n KOULUTUS- JA HYVINVOINTIPÄIVÄ </vt:lpstr>
      <vt:lpstr>Sopimuskorotukset 2023-2024</vt:lpstr>
      <vt:lpstr>Jatkuu..</vt:lpstr>
      <vt:lpstr>Paikallinen erä Espoossa</vt:lpstr>
      <vt:lpstr>AJANKOHTAISTA ESPOOSSA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EKOAY:n KOULUTUS- JA HYVINVOINTIPÄIVÄ </dc:title>
  <dc:creator>Kälviä Markku</dc:creator>
  <cp:lastModifiedBy>Kälviä Markku</cp:lastModifiedBy>
  <cp:revision>3</cp:revision>
  <dcterms:created xsi:type="dcterms:W3CDTF">2023-03-09T11:18:42Z</dcterms:created>
  <dcterms:modified xsi:type="dcterms:W3CDTF">2023-03-11T15:00:12Z</dcterms:modified>
</cp:coreProperties>
</file>